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944C2F-5FED-775E-FB8C-42458B8F2B7B}" name="Isabella Eaton" initials="IE" userId="S::ige21@my.fsu.edu::f330f48a-984a-41e1-a377-94b391e201ff" providerId="AD"/>
  <p188:author id="{418C2D3A-0840-914F-13D3-82C21F686189}" name="Giovanna Cross" initials="GC" userId="S::gcc20b@my.fsu.edu::69d0826f-0281-4eae-a7ce-3bc882a8bc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85"/>
    <a:srgbClr val="E7D0B0"/>
    <a:srgbClr val="FDEFB2"/>
    <a:srgbClr val="821D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CCE67-2F4E-A680-66BC-3758C558D881}" v="754" dt="2022-03-16T15:58:07.660"/>
    <p1510:client id="{BB79461B-0443-442B-AE91-A85BD532B7ED}" v="11" dt="2022-03-16T19:41:16.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16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sar Meza" userId="S::cm18dq@my.fsu.edu::700b4bd2-32c7-485a-8035-f1d8d1a3bd35" providerId="AD" clId="Web-{0BACCE67-2F4E-A680-66BC-3758C558D881}"/>
    <pc:docChg chg="modSld">
      <pc:chgData name="Cesar Meza" userId="S::cm18dq@my.fsu.edu::700b4bd2-32c7-485a-8035-f1d8d1a3bd35" providerId="AD" clId="Web-{0BACCE67-2F4E-A680-66BC-3758C558D881}" dt="2022-03-16T15:58:02.269" v="448" actId="20577"/>
      <pc:docMkLst>
        <pc:docMk/>
      </pc:docMkLst>
      <pc:sldChg chg="modSp">
        <pc:chgData name="Cesar Meza" userId="S::cm18dq@my.fsu.edu::700b4bd2-32c7-485a-8035-f1d8d1a3bd35" providerId="AD" clId="Web-{0BACCE67-2F4E-A680-66BC-3758C558D881}" dt="2022-03-16T15:58:02.269" v="448" actId="20577"/>
        <pc:sldMkLst>
          <pc:docMk/>
          <pc:sldMk cId="1232169426" sldId="257"/>
        </pc:sldMkLst>
        <pc:spChg chg="mod">
          <ac:chgData name="Cesar Meza" userId="S::cm18dq@my.fsu.edu::700b4bd2-32c7-485a-8035-f1d8d1a3bd35" providerId="AD" clId="Web-{0BACCE67-2F4E-A680-66BC-3758C558D881}" dt="2022-03-16T15:30:23.447" v="60" actId="20577"/>
          <ac:spMkLst>
            <pc:docMk/>
            <pc:sldMk cId="1232169426" sldId="257"/>
            <ac:spMk id="2" creationId="{E6EBA68F-99E4-42F6-8C74-490A754069D2}"/>
          </ac:spMkLst>
        </pc:spChg>
        <pc:spChg chg="mod">
          <ac:chgData name="Cesar Meza" userId="S::cm18dq@my.fsu.edu::700b4bd2-32c7-485a-8035-f1d8d1a3bd35" providerId="AD" clId="Web-{0BACCE67-2F4E-A680-66BC-3758C558D881}" dt="2022-03-16T15:24:42.423" v="11" actId="14100"/>
          <ac:spMkLst>
            <pc:docMk/>
            <pc:sldMk cId="1232169426" sldId="257"/>
            <ac:spMk id="6" creationId="{1FE7C42B-85C8-48BA-A3A4-1B48DF7800BF}"/>
          </ac:spMkLst>
        </pc:spChg>
        <pc:spChg chg="mod">
          <ac:chgData name="Cesar Meza" userId="S::cm18dq@my.fsu.edu::700b4bd2-32c7-485a-8035-f1d8d1a3bd35" providerId="AD" clId="Web-{0BACCE67-2F4E-A680-66BC-3758C558D881}" dt="2022-03-16T15:26:23.222" v="12" actId="1076"/>
          <ac:spMkLst>
            <pc:docMk/>
            <pc:sldMk cId="1232169426" sldId="257"/>
            <ac:spMk id="7" creationId="{C452CD23-F0B8-4D0A-93B2-7E3B42742D61}"/>
          </ac:spMkLst>
        </pc:spChg>
        <pc:spChg chg="mod">
          <ac:chgData name="Cesar Meza" userId="S::cm18dq@my.fsu.edu::700b4bd2-32c7-485a-8035-f1d8d1a3bd35" providerId="AD" clId="Web-{0BACCE67-2F4E-A680-66BC-3758C558D881}" dt="2022-03-16T15:26:23.269" v="13" actId="1076"/>
          <ac:spMkLst>
            <pc:docMk/>
            <pc:sldMk cId="1232169426" sldId="257"/>
            <ac:spMk id="9" creationId="{CC10646E-9139-47AB-9554-C9D4DBED8044}"/>
          </ac:spMkLst>
        </pc:spChg>
        <pc:spChg chg="mod">
          <ac:chgData name="Cesar Meza" userId="S::cm18dq@my.fsu.edu::700b4bd2-32c7-485a-8035-f1d8d1a3bd35" providerId="AD" clId="Web-{0BACCE67-2F4E-A680-66BC-3758C558D881}" dt="2022-03-16T15:42:36.575" v="256" actId="20577"/>
          <ac:spMkLst>
            <pc:docMk/>
            <pc:sldMk cId="1232169426" sldId="257"/>
            <ac:spMk id="17" creationId="{94FF85B5-A522-4BFA-B4B6-7AC7E40475DD}"/>
          </ac:spMkLst>
        </pc:spChg>
        <pc:spChg chg="mod">
          <ac:chgData name="Cesar Meza" userId="S::cm18dq@my.fsu.edu::700b4bd2-32c7-485a-8035-f1d8d1a3bd35" providerId="AD" clId="Web-{0BACCE67-2F4E-A680-66BC-3758C558D881}" dt="2022-03-16T15:50:53.618" v="364" actId="1076"/>
          <ac:spMkLst>
            <pc:docMk/>
            <pc:sldMk cId="1232169426" sldId="257"/>
            <ac:spMk id="18" creationId="{FDE27448-B543-46E7-8EEA-59663001D855}"/>
          </ac:spMkLst>
        </pc:spChg>
        <pc:spChg chg="mod">
          <ac:chgData name="Cesar Meza" userId="S::cm18dq@my.fsu.edu::700b4bd2-32c7-485a-8035-f1d8d1a3bd35" providerId="AD" clId="Web-{0BACCE67-2F4E-A680-66BC-3758C558D881}" dt="2022-03-16T15:47:18.222" v="355" actId="1076"/>
          <ac:spMkLst>
            <pc:docMk/>
            <pc:sldMk cId="1232169426" sldId="257"/>
            <ac:spMk id="21" creationId="{F36B1A27-346E-4766-BF29-D9F9C772EA2B}"/>
          </ac:spMkLst>
        </pc:spChg>
        <pc:spChg chg="mod">
          <ac:chgData name="Cesar Meza" userId="S::cm18dq@my.fsu.edu::700b4bd2-32c7-485a-8035-f1d8d1a3bd35" providerId="AD" clId="Web-{0BACCE67-2F4E-A680-66BC-3758C558D881}" dt="2022-03-16T15:50:42.118" v="363" actId="1076"/>
          <ac:spMkLst>
            <pc:docMk/>
            <pc:sldMk cId="1232169426" sldId="257"/>
            <ac:spMk id="22" creationId="{5B2EB9DF-7889-4A01-942F-8EF5D0412B56}"/>
          </ac:spMkLst>
        </pc:spChg>
        <pc:spChg chg="mod">
          <ac:chgData name="Cesar Meza" userId="S::cm18dq@my.fsu.edu::700b4bd2-32c7-485a-8035-f1d8d1a3bd35" providerId="AD" clId="Web-{0BACCE67-2F4E-A680-66BC-3758C558D881}" dt="2022-03-16T15:31:05.464" v="62" actId="20577"/>
          <ac:spMkLst>
            <pc:docMk/>
            <pc:sldMk cId="1232169426" sldId="257"/>
            <ac:spMk id="25" creationId="{42F633ED-3BB2-43CD-9E11-E0B786BFECCA}"/>
          </ac:spMkLst>
        </pc:spChg>
        <pc:spChg chg="mod">
          <ac:chgData name="Cesar Meza" userId="S::cm18dq@my.fsu.edu::700b4bd2-32c7-485a-8035-f1d8d1a3bd35" providerId="AD" clId="Web-{0BACCE67-2F4E-A680-66BC-3758C558D881}" dt="2022-03-16T15:56:49.814" v="443" actId="1076"/>
          <ac:spMkLst>
            <pc:docMk/>
            <pc:sldMk cId="1232169426" sldId="257"/>
            <ac:spMk id="30" creationId="{2C216D7A-CE50-458A-855B-C2EF819CD388}"/>
          </ac:spMkLst>
        </pc:spChg>
        <pc:spChg chg="mod">
          <ac:chgData name="Cesar Meza" userId="S::cm18dq@my.fsu.edu::700b4bd2-32c7-485a-8035-f1d8d1a3bd35" providerId="AD" clId="Web-{0BACCE67-2F4E-A680-66BC-3758C558D881}" dt="2022-03-16T15:58:02.269" v="448" actId="20577"/>
          <ac:spMkLst>
            <pc:docMk/>
            <pc:sldMk cId="1232169426" sldId="257"/>
            <ac:spMk id="37" creationId="{171C6DF3-E79F-4388-882A-6868C92F0346}"/>
          </ac:spMkLst>
        </pc:spChg>
        <pc:graphicFrameChg chg="mod modGraphic">
          <ac:chgData name="Cesar Meza" userId="S::cm18dq@my.fsu.edu::700b4bd2-32c7-485a-8035-f1d8d1a3bd35" providerId="AD" clId="Web-{0BACCE67-2F4E-A680-66BC-3758C558D881}" dt="2022-03-16T15:38:53.116" v="224" actId="1076"/>
          <ac:graphicFrameMkLst>
            <pc:docMk/>
            <pc:sldMk cId="1232169426" sldId="257"/>
            <ac:graphicFrameMk id="38" creationId="{6D7EC550-984C-4C36-B9CA-1654EB490B23}"/>
          </ac:graphicFrameMkLst>
        </pc:graphicFrameChg>
      </pc:sldChg>
    </pc:docChg>
  </pc:docChgLst>
  <pc:docChgLst>
    <pc:chgData name="Cesar Meza" userId="700b4bd2-32c7-485a-8035-f1d8d1a3bd35" providerId="ADAL" clId="{BB79461B-0443-442B-AE91-A85BD532B7ED}"/>
    <pc:docChg chg="undo custSel modSld">
      <pc:chgData name="Cesar Meza" userId="700b4bd2-32c7-485a-8035-f1d8d1a3bd35" providerId="ADAL" clId="{BB79461B-0443-442B-AE91-A85BD532B7ED}" dt="2022-03-17T14:45:59.237" v="103" actId="167"/>
      <pc:docMkLst>
        <pc:docMk/>
      </pc:docMkLst>
      <pc:sldChg chg="modSp mod">
        <pc:chgData name="Cesar Meza" userId="700b4bd2-32c7-485a-8035-f1d8d1a3bd35" providerId="ADAL" clId="{BB79461B-0443-442B-AE91-A85BD532B7ED}" dt="2022-03-17T14:45:59.237" v="103" actId="167"/>
        <pc:sldMkLst>
          <pc:docMk/>
          <pc:sldMk cId="1232169426" sldId="257"/>
        </pc:sldMkLst>
        <pc:spChg chg="mod">
          <ac:chgData name="Cesar Meza" userId="700b4bd2-32c7-485a-8035-f1d8d1a3bd35" providerId="ADAL" clId="{BB79461B-0443-442B-AE91-A85BD532B7ED}" dt="2022-03-16T19:39:10.673" v="4" actId="20577"/>
          <ac:spMkLst>
            <pc:docMk/>
            <pc:sldMk cId="1232169426" sldId="257"/>
            <ac:spMk id="2" creationId="{E6EBA68F-99E4-42F6-8C74-490A754069D2}"/>
          </ac:spMkLst>
        </pc:spChg>
        <pc:spChg chg="mod">
          <ac:chgData name="Cesar Meza" userId="700b4bd2-32c7-485a-8035-f1d8d1a3bd35" providerId="ADAL" clId="{BB79461B-0443-442B-AE91-A85BD532B7ED}" dt="2022-03-16T19:49:43.044" v="101" actId="1036"/>
          <ac:spMkLst>
            <pc:docMk/>
            <pc:sldMk cId="1232169426" sldId="257"/>
            <ac:spMk id="18" creationId="{FDE27448-B543-46E7-8EEA-59663001D855}"/>
          </ac:spMkLst>
        </pc:spChg>
        <pc:spChg chg="mod">
          <ac:chgData name="Cesar Meza" userId="700b4bd2-32c7-485a-8035-f1d8d1a3bd35" providerId="ADAL" clId="{BB79461B-0443-442B-AE91-A85BD532B7ED}" dt="2022-03-16T19:44:40.352" v="60" actId="1037"/>
          <ac:spMkLst>
            <pc:docMk/>
            <pc:sldMk cId="1232169426" sldId="257"/>
            <ac:spMk id="20" creationId="{21F9E2A0-4480-43AC-8757-77D41005D036}"/>
          </ac:spMkLst>
        </pc:spChg>
        <pc:spChg chg="mod">
          <ac:chgData name="Cesar Meza" userId="700b4bd2-32c7-485a-8035-f1d8d1a3bd35" providerId="ADAL" clId="{BB79461B-0443-442B-AE91-A85BD532B7ED}" dt="2022-03-16T19:43:21.057" v="32" actId="1038"/>
          <ac:spMkLst>
            <pc:docMk/>
            <pc:sldMk cId="1232169426" sldId="257"/>
            <ac:spMk id="21" creationId="{F36B1A27-346E-4766-BF29-D9F9C772EA2B}"/>
          </ac:spMkLst>
        </pc:spChg>
        <pc:spChg chg="mod">
          <ac:chgData name="Cesar Meza" userId="700b4bd2-32c7-485a-8035-f1d8d1a3bd35" providerId="ADAL" clId="{BB79461B-0443-442B-AE91-A85BD532B7ED}" dt="2022-03-16T19:49:43.044" v="101" actId="1036"/>
          <ac:spMkLst>
            <pc:docMk/>
            <pc:sldMk cId="1232169426" sldId="257"/>
            <ac:spMk id="22" creationId="{5B2EB9DF-7889-4A01-942F-8EF5D0412B56}"/>
          </ac:spMkLst>
        </pc:spChg>
        <pc:spChg chg="mod">
          <ac:chgData name="Cesar Meza" userId="700b4bd2-32c7-485a-8035-f1d8d1a3bd35" providerId="ADAL" clId="{BB79461B-0443-442B-AE91-A85BD532B7ED}" dt="2022-03-16T19:54:07.742" v="102" actId="115"/>
          <ac:spMkLst>
            <pc:docMk/>
            <pc:sldMk cId="1232169426" sldId="257"/>
            <ac:spMk id="25" creationId="{42F633ED-3BB2-43CD-9E11-E0B786BFECCA}"/>
          </ac:spMkLst>
        </pc:spChg>
        <pc:spChg chg="mod">
          <ac:chgData name="Cesar Meza" userId="700b4bd2-32c7-485a-8035-f1d8d1a3bd35" providerId="ADAL" clId="{BB79461B-0443-442B-AE91-A85BD532B7ED}" dt="2022-03-16T19:46:05.481" v="73" actId="1037"/>
          <ac:spMkLst>
            <pc:docMk/>
            <pc:sldMk cId="1232169426" sldId="257"/>
            <ac:spMk id="29" creationId="{57E150F9-84FA-44FC-ABBC-9E59F4C2D973}"/>
          </ac:spMkLst>
        </pc:spChg>
        <pc:spChg chg="mod">
          <ac:chgData name="Cesar Meza" userId="700b4bd2-32c7-485a-8035-f1d8d1a3bd35" providerId="ADAL" clId="{BB79461B-0443-442B-AE91-A85BD532B7ED}" dt="2022-03-16T19:46:18.609" v="82" actId="20577"/>
          <ac:spMkLst>
            <pc:docMk/>
            <pc:sldMk cId="1232169426" sldId="257"/>
            <ac:spMk id="30" creationId="{2C216D7A-CE50-458A-855B-C2EF819CD388}"/>
          </ac:spMkLst>
        </pc:spChg>
        <pc:spChg chg="mod">
          <ac:chgData name="Cesar Meza" userId="700b4bd2-32c7-485a-8035-f1d8d1a3bd35" providerId="ADAL" clId="{BB79461B-0443-442B-AE91-A85BD532B7ED}" dt="2022-03-16T19:41:16.240" v="10" actId="20577"/>
          <ac:spMkLst>
            <pc:docMk/>
            <pc:sldMk cId="1232169426" sldId="257"/>
            <ac:spMk id="37" creationId="{171C6DF3-E79F-4388-882A-6868C92F0346}"/>
          </ac:spMkLst>
        </pc:spChg>
        <pc:graphicFrameChg chg="mod modGraphic">
          <ac:chgData name="Cesar Meza" userId="700b4bd2-32c7-485a-8035-f1d8d1a3bd35" providerId="ADAL" clId="{BB79461B-0443-442B-AE91-A85BD532B7ED}" dt="2022-03-16T19:48:53.844" v="97" actId="20577"/>
          <ac:graphicFrameMkLst>
            <pc:docMk/>
            <pc:sldMk cId="1232169426" sldId="257"/>
            <ac:graphicFrameMk id="38" creationId="{6D7EC550-984C-4C36-B9CA-1654EB490B23}"/>
          </ac:graphicFrameMkLst>
        </pc:graphicFrameChg>
        <pc:picChg chg="ord">
          <ac:chgData name="Cesar Meza" userId="700b4bd2-32c7-485a-8035-f1d8d1a3bd35" providerId="ADAL" clId="{BB79461B-0443-442B-AE91-A85BD532B7ED}" dt="2022-03-17T14:45:59.237" v="103" actId="167"/>
          <ac:picMkLst>
            <pc:docMk/>
            <pc:sldMk cId="1232169426" sldId="257"/>
            <ac:picMk id="32" creationId="{60202A25-710B-434E-9191-1E153DA7E8F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25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854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228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765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586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328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4447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941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1083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256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6137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1600">
                <a:solidFill>
                  <a:schemeClr val="tx1">
                    <a:tint val="75000"/>
                  </a:schemeClr>
                </a:solidFill>
              </a:defRPr>
            </a:lvl1pPr>
          </a:lstStyle>
          <a:p>
            <a:fld id="{C764DE79-268F-4C1A-8933-263129D2AF90}" type="datetimeFigureOut">
              <a:rPr lang="en-US" dirty="0"/>
              <a:t>3/17/2022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79682352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2" descr="Diagram&#10;&#10;Description automatically generated">
            <a:extLst>
              <a:ext uri="{FF2B5EF4-FFF2-40B4-BE49-F238E27FC236}">
                <a16:creationId xmlns:a16="http://schemas.microsoft.com/office/drawing/2014/main" id="{60202A25-710B-434E-9191-1E153DA7E8F4}"/>
              </a:ext>
            </a:extLst>
          </p:cNvPr>
          <p:cNvPicPr>
            <a:picLocks noChangeAspect="1"/>
          </p:cNvPicPr>
          <p:nvPr/>
        </p:nvPicPr>
        <p:blipFill rotWithShape="1">
          <a:blip r:embed="rId2"/>
          <a:srcRect l="4604" t="-1770" r="-1279" b="1216"/>
          <a:stretch/>
        </p:blipFill>
        <p:spPr>
          <a:xfrm>
            <a:off x="4004403" y="19661218"/>
            <a:ext cx="6557589" cy="5625252"/>
          </a:xfrm>
          <a:prstGeom prst="rect">
            <a:avLst/>
          </a:prstGeom>
        </p:spPr>
      </p:pic>
      <p:sp>
        <p:nvSpPr>
          <p:cNvPr id="10" name="Rectangle 9">
            <a:extLst>
              <a:ext uri="{FF2B5EF4-FFF2-40B4-BE49-F238E27FC236}">
                <a16:creationId xmlns:a16="http://schemas.microsoft.com/office/drawing/2014/main" id="{ED870B70-D03B-4367-96E9-CB3D7A49BA1B}"/>
              </a:ext>
            </a:extLst>
          </p:cNvPr>
          <p:cNvSpPr/>
          <p:nvPr/>
        </p:nvSpPr>
        <p:spPr>
          <a:xfrm>
            <a:off x="-37858" y="-37859"/>
            <a:ext cx="43961089" cy="49971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4C5F052B-DACB-4AE0-A873-D8A14E18F53E}"/>
              </a:ext>
            </a:extLst>
          </p:cNvPr>
          <p:cNvPicPr>
            <a:picLocks noChangeAspect="1"/>
          </p:cNvPicPr>
          <p:nvPr/>
        </p:nvPicPr>
        <p:blipFill rotWithShape="1">
          <a:blip r:embed="rId3"/>
          <a:srcRect l="-584" t="24611" r="661" b="-348"/>
          <a:stretch/>
        </p:blipFill>
        <p:spPr>
          <a:xfrm>
            <a:off x="36289716" y="438181"/>
            <a:ext cx="7071156" cy="4084548"/>
          </a:xfrm>
          <a:prstGeom prst="rect">
            <a:avLst/>
          </a:prstGeom>
        </p:spPr>
      </p:pic>
      <p:pic>
        <p:nvPicPr>
          <p:cNvPr id="5" name="Picture 5" descr="Logo&#10;&#10;Description automatically generated">
            <a:extLst>
              <a:ext uri="{FF2B5EF4-FFF2-40B4-BE49-F238E27FC236}">
                <a16:creationId xmlns:a16="http://schemas.microsoft.com/office/drawing/2014/main" id="{FAE833AD-1D59-45A2-A8B3-96FED43C96AC}"/>
              </a:ext>
            </a:extLst>
          </p:cNvPr>
          <p:cNvPicPr>
            <a:picLocks noChangeAspect="1"/>
          </p:cNvPicPr>
          <p:nvPr/>
        </p:nvPicPr>
        <p:blipFill>
          <a:blip r:embed="rId4"/>
          <a:stretch>
            <a:fillRect/>
          </a:stretch>
        </p:blipFill>
        <p:spPr>
          <a:xfrm>
            <a:off x="622494" y="423620"/>
            <a:ext cx="3998051" cy="4029422"/>
          </a:xfrm>
          <a:prstGeom prst="rect">
            <a:avLst/>
          </a:prstGeom>
        </p:spPr>
      </p:pic>
      <p:sp>
        <p:nvSpPr>
          <p:cNvPr id="6" name="TextBox 5">
            <a:extLst>
              <a:ext uri="{FF2B5EF4-FFF2-40B4-BE49-F238E27FC236}">
                <a16:creationId xmlns:a16="http://schemas.microsoft.com/office/drawing/2014/main" id="{1FE7C42B-85C8-48BA-A3A4-1B48DF7800BF}"/>
              </a:ext>
            </a:extLst>
          </p:cNvPr>
          <p:cNvSpPr txBox="1"/>
          <p:nvPr/>
        </p:nvSpPr>
        <p:spPr>
          <a:xfrm>
            <a:off x="7668814" y="320237"/>
            <a:ext cx="2742986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a:latin typeface="Garamond"/>
                <a:cs typeface="Times New Roman"/>
              </a:rPr>
              <a:t>Literature Review – Vascular and Metabolic Dysfunction</a:t>
            </a:r>
          </a:p>
          <a:p>
            <a:endParaRPr lang="en-US" sz="9600">
              <a:latin typeface="Garamond"/>
              <a:cs typeface="Times New Roman"/>
            </a:endParaRPr>
          </a:p>
        </p:txBody>
      </p:sp>
      <p:sp>
        <p:nvSpPr>
          <p:cNvPr id="7" name="TextBox 6">
            <a:extLst>
              <a:ext uri="{FF2B5EF4-FFF2-40B4-BE49-F238E27FC236}">
                <a16:creationId xmlns:a16="http://schemas.microsoft.com/office/drawing/2014/main" id="{C452CD23-F0B8-4D0A-93B2-7E3B42742D61}"/>
              </a:ext>
            </a:extLst>
          </p:cNvPr>
          <p:cNvSpPr txBox="1"/>
          <p:nvPr/>
        </p:nvSpPr>
        <p:spPr>
          <a:xfrm>
            <a:off x="8720425" y="1739787"/>
            <a:ext cx="2513944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u="sng">
                <a:latin typeface="Garamond"/>
              </a:rPr>
              <a:t>Presenters: Ashley Holland, Isabella Eaton, Riley Hart, and Giovanna Cross</a:t>
            </a:r>
            <a:endParaRPr lang="en-US" u="sng">
              <a:latin typeface="Garamond"/>
            </a:endParaRPr>
          </a:p>
        </p:txBody>
      </p:sp>
      <p:sp>
        <p:nvSpPr>
          <p:cNvPr id="8" name="TextBox 7">
            <a:extLst>
              <a:ext uri="{FF2B5EF4-FFF2-40B4-BE49-F238E27FC236}">
                <a16:creationId xmlns:a16="http://schemas.microsoft.com/office/drawing/2014/main" id="{37A96A98-C55E-4AF9-987E-9A5E8DAD0FE8}"/>
              </a:ext>
            </a:extLst>
          </p:cNvPr>
          <p:cNvSpPr txBox="1"/>
          <p:nvPr/>
        </p:nvSpPr>
        <p:spPr>
          <a:xfrm>
            <a:off x="21002625" y="166592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CC10646E-9139-47AB-9554-C9D4DBED8044}"/>
              </a:ext>
            </a:extLst>
          </p:cNvPr>
          <p:cNvSpPr txBox="1"/>
          <p:nvPr/>
        </p:nvSpPr>
        <p:spPr>
          <a:xfrm>
            <a:off x="11798881" y="2954706"/>
            <a:ext cx="1831003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600">
                <a:latin typeface="Garamond"/>
              </a:rPr>
              <a:t>Research Mentors: Cesar Meza and Dr. Robert Hickner</a:t>
            </a:r>
            <a:endParaRPr lang="en-US">
              <a:latin typeface="Garamond"/>
            </a:endParaRPr>
          </a:p>
        </p:txBody>
      </p:sp>
      <p:sp>
        <p:nvSpPr>
          <p:cNvPr id="17" name="TextBox 16">
            <a:extLst>
              <a:ext uri="{FF2B5EF4-FFF2-40B4-BE49-F238E27FC236}">
                <a16:creationId xmlns:a16="http://schemas.microsoft.com/office/drawing/2014/main" id="{94FF85B5-A522-4BFA-B4B6-7AC7E40475DD}"/>
              </a:ext>
            </a:extLst>
          </p:cNvPr>
          <p:cNvSpPr txBox="1"/>
          <p:nvPr/>
        </p:nvSpPr>
        <p:spPr>
          <a:xfrm>
            <a:off x="1209889" y="15292163"/>
            <a:ext cx="1289490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latin typeface="Garamond"/>
                <a:ea typeface="+mn-lt"/>
                <a:cs typeface="+mn-lt"/>
              </a:rPr>
              <a:t>What is the mechanism by which Nox increases lipolysis? </a:t>
            </a:r>
          </a:p>
          <a:p>
            <a:endParaRPr lang="en-US" sz="1050" dirty="0">
              <a:latin typeface="Garamond"/>
              <a:ea typeface="+mn-lt"/>
              <a:cs typeface="+mn-lt"/>
            </a:endParaRPr>
          </a:p>
          <a:p>
            <a:pPr marL="285750" indent="-285750">
              <a:buFont typeface="Arial"/>
              <a:buChar char="•"/>
            </a:pPr>
            <a:r>
              <a:rPr lang="en-US" sz="3600" dirty="0">
                <a:latin typeface="Garamond"/>
                <a:ea typeface="+mn-lt"/>
                <a:cs typeface="+mn-lt"/>
              </a:rPr>
              <a:t>Does the increase in Nox in adipose tissue contribute to insulin resistance and endothelial dysfunction in individuals with obesity? How does this compare to a person with a healthy body weight?</a:t>
            </a:r>
            <a:endParaRPr lang="en-US" sz="3600" dirty="0">
              <a:latin typeface="Garamond"/>
              <a:cs typeface="Calibri"/>
            </a:endParaRPr>
          </a:p>
        </p:txBody>
      </p:sp>
      <p:sp>
        <p:nvSpPr>
          <p:cNvPr id="18" name="TextBox 17">
            <a:extLst>
              <a:ext uri="{FF2B5EF4-FFF2-40B4-BE49-F238E27FC236}">
                <a16:creationId xmlns:a16="http://schemas.microsoft.com/office/drawing/2014/main" id="{FDE27448-B543-46E7-8EEA-59663001D855}"/>
              </a:ext>
            </a:extLst>
          </p:cNvPr>
          <p:cNvSpPr txBox="1"/>
          <p:nvPr/>
        </p:nvSpPr>
        <p:spPr>
          <a:xfrm>
            <a:off x="15717445" y="16835216"/>
            <a:ext cx="1242547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rPr>
              <a:t>Methods</a:t>
            </a:r>
          </a:p>
        </p:txBody>
      </p:sp>
      <p:sp>
        <p:nvSpPr>
          <p:cNvPr id="19" name="TextBox 18">
            <a:extLst>
              <a:ext uri="{FF2B5EF4-FFF2-40B4-BE49-F238E27FC236}">
                <a16:creationId xmlns:a16="http://schemas.microsoft.com/office/drawing/2014/main" id="{E78292E0-91E9-48CF-B462-52C3AC10F4FF}"/>
              </a:ext>
            </a:extLst>
          </p:cNvPr>
          <p:cNvSpPr txBox="1"/>
          <p:nvPr/>
        </p:nvSpPr>
        <p:spPr>
          <a:xfrm>
            <a:off x="15647154" y="5352726"/>
            <a:ext cx="1257822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rPr>
              <a:t>Introduction</a:t>
            </a:r>
          </a:p>
        </p:txBody>
      </p:sp>
      <p:sp>
        <p:nvSpPr>
          <p:cNvPr id="20" name="TextBox 19">
            <a:extLst>
              <a:ext uri="{FF2B5EF4-FFF2-40B4-BE49-F238E27FC236}">
                <a16:creationId xmlns:a16="http://schemas.microsoft.com/office/drawing/2014/main" id="{21F9E2A0-4480-43AC-8757-77D41005D036}"/>
              </a:ext>
            </a:extLst>
          </p:cNvPr>
          <p:cNvSpPr txBox="1"/>
          <p:nvPr/>
        </p:nvSpPr>
        <p:spPr>
          <a:xfrm>
            <a:off x="3030597" y="13930042"/>
            <a:ext cx="774951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rPr>
              <a:t>Research Questions</a:t>
            </a:r>
          </a:p>
        </p:txBody>
      </p:sp>
      <p:sp>
        <p:nvSpPr>
          <p:cNvPr id="22" name="TextBox 21">
            <a:extLst>
              <a:ext uri="{FF2B5EF4-FFF2-40B4-BE49-F238E27FC236}">
                <a16:creationId xmlns:a16="http://schemas.microsoft.com/office/drawing/2014/main" id="{5B2EB9DF-7889-4A01-942F-8EF5D0412B56}"/>
              </a:ext>
            </a:extLst>
          </p:cNvPr>
          <p:cNvSpPr txBox="1"/>
          <p:nvPr/>
        </p:nvSpPr>
        <p:spPr>
          <a:xfrm>
            <a:off x="14125470" y="18065291"/>
            <a:ext cx="15848098"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latin typeface="Garamond"/>
                <a:ea typeface="+mn-lt"/>
                <a:cs typeface="+mn-lt"/>
              </a:rPr>
              <a:t>Sample size = 30 men and women; 15 – normal weight, 15 – obese</a:t>
            </a:r>
          </a:p>
          <a:p>
            <a:endParaRPr lang="en-US" sz="1600" dirty="0">
              <a:latin typeface="Garamond"/>
              <a:cs typeface="Calibri" panose="020F0502020204030204"/>
            </a:endParaRPr>
          </a:p>
          <a:p>
            <a:pPr marL="285750" indent="-285750">
              <a:buFont typeface="Arial"/>
              <a:buChar char="•"/>
            </a:pPr>
            <a:r>
              <a:rPr lang="en-US" sz="3600" dirty="0">
                <a:latin typeface="Garamond"/>
                <a:ea typeface="+mn-lt"/>
                <a:cs typeface="+mn-lt"/>
              </a:rPr>
              <a:t>Aim 1 (fasting conditions): Participants will undergo microdialysis procedures to determine the mechanism(s) by which Nox stimulates lipolysis in adipose tissue.</a:t>
            </a:r>
          </a:p>
          <a:p>
            <a:pPr marL="742950" lvl="1" indent="-285750">
              <a:buFont typeface="Arial"/>
              <a:buChar char="•"/>
            </a:pPr>
            <a:r>
              <a:rPr lang="en-US" sz="3600" dirty="0">
                <a:latin typeface="Garamond"/>
                <a:ea typeface="+mn-lt"/>
                <a:cs typeface="+mn-lt"/>
              </a:rPr>
              <a:t>Apocynin (a Nox inhibitor) will be locally perfused into adipose tissue via microdialysis probes either with isoproterenol or atrial natriuretic peptide (ANP), which stimulate lipolysis via different signaling pathways.</a:t>
            </a:r>
          </a:p>
          <a:p>
            <a:pPr lvl="1"/>
            <a:endParaRPr lang="en-US" sz="1600" dirty="0">
              <a:latin typeface="Garamond"/>
              <a:cs typeface="Calibri" panose="020F0502020204030204"/>
            </a:endParaRPr>
          </a:p>
          <a:p>
            <a:pPr marL="285750" indent="-285750">
              <a:buFont typeface="Arial"/>
              <a:buChar char="•"/>
            </a:pPr>
            <a:r>
              <a:rPr lang="en-US" sz="3600" dirty="0">
                <a:latin typeface="Garamond"/>
                <a:ea typeface="+mn-lt"/>
                <a:cs typeface="+mn-lt"/>
              </a:rPr>
              <a:t>Aim 2 (“fed” conditions): Following the microdialysis procedures from Aim 1, a hyperinsulinemic-euglycemic clamp will be initiated to mimic “fed” conditions and to determine the level of insulin resistance. Microdialysis procedures from Aim 1 will be repeated within Aim 2. </a:t>
            </a:r>
            <a:endParaRPr lang="en-US" dirty="0">
              <a:solidFill>
                <a:srgbClr val="FF0000"/>
              </a:solidFill>
              <a:latin typeface="Garamond"/>
              <a:cs typeface="Calibri" panose="020F0502020204030204"/>
            </a:endParaRPr>
          </a:p>
          <a:p>
            <a:pPr marL="285750" indent="-285750">
              <a:buFont typeface="Arial"/>
              <a:buChar char="•"/>
            </a:pPr>
            <a:endParaRPr lang="en-US" dirty="0">
              <a:latin typeface="Garamond"/>
            </a:endParaRPr>
          </a:p>
          <a:p>
            <a:endParaRPr lang="en-US" sz="3600" dirty="0">
              <a:latin typeface="Garamond"/>
              <a:ea typeface="+mn-lt"/>
              <a:cs typeface="+mn-lt"/>
            </a:endParaRPr>
          </a:p>
        </p:txBody>
      </p:sp>
      <p:sp>
        <p:nvSpPr>
          <p:cNvPr id="25" name="TextBox 24">
            <a:extLst>
              <a:ext uri="{FF2B5EF4-FFF2-40B4-BE49-F238E27FC236}">
                <a16:creationId xmlns:a16="http://schemas.microsoft.com/office/drawing/2014/main" id="{42F633ED-3BB2-43CD-9E11-E0B786BFECCA}"/>
              </a:ext>
            </a:extLst>
          </p:cNvPr>
          <p:cNvSpPr txBox="1"/>
          <p:nvPr/>
        </p:nvSpPr>
        <p:spPr>
          <a:xfrm>
            <a:off x="30597480" y="6556805"/>
            <a:ext cx="12492277" cy="1511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Garamond"/>
                <a:ea typeface="+mn-lt"/>
                <a:cs typeface="+mn-lt"/>
              </a:rPr>
              <a:t>We hypothesize that overproduction of Nox-derived ROS in people with obesity impairs blood glucose profiles by reducing insulin-mediated suppression of lipolysis.</a:t>
            </a:r>
            <a:endParaRPr lang="en-US" dirty="0">
              <a:latin typeface="Garamond"/>
            </a:endParaRPr>
          </a:p>
          <a:p>
            <a:endParaRPr lang="en-US" sz="2000" u="sng" dirty="0">
              <a:latin typeface="Garamond"/>
              <a:ea typeface="+mn-lt"/>
              <a:cs typeface="+mn-lt"/>
            </a:endParaRPr>
          </a:p>
          <a:p>
            <a:r>
              <a:rPr lang="en-US" sz="3600" u="sng" dirty="0">
                <a:latin typeface="Garamond"/>
                <a:ea typeface="+mn-lt"/>
                <a:cs typeface="+mn-lt"/>
              </a:rPr>
              <a:t>Aim 1:</a:t>
            </a:r>
            <a:endParaRPr lang="en-US" u="sng" dirty="0">
              <a:latin typeface="Garamond"/>
              <a:ea typeface="+mn-lt"/>
              <a:cs typeface="+mn-lt"/>
            </a:endParaRPr>
          </a:p>
          <a:p>
            <a:pPr marL="742950" lvl="1" indent="-285750">
              <a:buFont typeface="Arial"/>
              <a:buChar char="•"/>
            </a:pPr>
            <a:r>
              <a:rPr lang="en-US" sz="3600" dirty="0">
                <a:latin typeface="Garamond"/>
                <a:ea typeface="+mn-lt"/>
                <a:cs typeface="+mn-lt"/>
              </a:rPr>
              <a:t>This is testing to see if Nox increases the breakdown of fat storage in the body (lipolysis). </a:t>
            </a:r>
            <a:endParaRPr lang="en-US" dirty="0">
              <a:latin typeface="Garamond"/>
              <a:cs typeface="Calibri" panose="020F0502020204030204"/>
            </a:endParaRPr>
          </a:p>
          <a:p>
            <a:pPr marL="742950" lvl="1" indent="-285750">
              <a:buFont typeface="Arial"/>
              <a:buChar char="•"/>
            </a:pPr>
            <a:r>
              <a:rPr lang="en-US" sz="3600" dirty="0">
                <a:latin typeface="Garamond"/>
                <a:ea typeface="+mn-lt"/>
                <a:cs typeface="+mn-lt"/>
              </a:rPr>
              <a:t>The “interstitial glycerol” levels will be measured as a marker of lipolysis (see Lipolysis figure). </a:t>
            </a:r>
          </a:p>
          <a:p>
            <a:pPr marL="742950" lvl="1" indent="-285750">
              <a:buFont typeface="Arial"/>
              <a:buChar char="•"/>
            </a:pPr>
            <a:r>
              <a:rPr lang="en-US" sz="3600" dirty="0">
                <a:latin typeface="Garamond"/>
                <a:ea typeface="+mn-lt"/>
                <a:cs typeface="+mn-lt"/>
              </a:rPr>
              <a:t>To see if Nox increases lipolysis through the predominant beta-adrenergic pathway, Nox will be inhibited (via apocynin) after stimulating this pathway via isoproterenol.</a:t>
            </a:r>
          </a:p>
          <a:p>
            <a:pPr marL="742950" lvl="1" indent="-285750">
              <a:buFont typeface="Arial"/>
              <a:buChar char="•"/>
            </a:pPr>
            <a:r>
              <a:rPr lang="en-US" sz="3600" dirty="0">
                <a:latin typeface="Garamond"/>
                <a:ea typeface="+mn-lt"/>
                <a:cs typeface="+mn-lt"/>
              </a:rPr>
              <a:t>To see if Nox increases lipolysis through the secondary ANP pathway, Nox will be inhibited (via apocynin) after stimulating this pathway via ANP.</a:t>
            </a:r>
          </a:p>
          <a:p>
            <a:pPr marL="0" lvl="1"/>
            <a:r>
              <a:rPr lang="en-US" sz="3600" u="sng" dirty="0">
                <a:latin typeface="Garamond"/>
                <a:ea typeface="+mn-lt"/>
                <a:cs typeface="+mn-lt"/>
              </a:rPr>
              <a:t>Aim 2:</a:t>
            </a:r>
            <a:r>
              <a:rPr lang="en-US" sz="3600" dirty="0">
                <a:latin typeface="Garamond"/>
                <a:ea typeface="+mn-lt"/>
                <a:cs typeface="+mn-lt"/>
              </a:rPr>
              <a:t> </a:t>
            </a:r>
            <a:endParaRPr lang="en-US" dirty="0">
              <a:latin typeface="Garamond"/>
              <a:cs typeface="Calibri" panose="020F0502020204030204"/>
            </a:endParaRPr>
          </a:p>
          <a:p>
            <a:pPr marL="742950" lvl="1" indent="-285750">
              <a:buFont typeface="Arial"/>
              <a:buChar char="•"/>
            </a:pPr>
            <a:r>
              <a:rPr lang="en-US" sz="3600" dirty="0">
                <a:latin typeface="Garamond"/>
                <a:ea typeface="+mn-lt"/>
                <a:cs typeface="+mn-lt"/>
              </a:rPr>
              <a:t>This is testing to see if the increases in lipolysis caused by Nox affect the ability of insulin to suppress lipolysis.</a:t>
            </a:r>
          </a:p>
          <a:p>
            <a:pPr marL="742950" lvl="1" indent="-285750">
              <a:buFont typeface="Arial"/>
              <a:buChar char="•"/>
            </a:pPr>
            <a:r>
              <a:rPr lang="en-US" sz="3600" dirty="0">
                <a:latin typeface="Garamond"/>
                <a:ea typeface="+mn-lt"/>
                <a:cs typeface="+mn-lt"/>
              </a:rPr>
              <a:t>Insulin will be infused intravenously at a constant rate during a hyperinsulinemic-euglycemic clamp. </a:t>
            </a:r>
          </a:p>
          <a:p>
            <a:pPr marL="742950" lvl="1" indent="-285750">
              <a:buFont typeface="Arial"/>
              <a:buChar char="•"/>
            </a:pPr>
            <a:r>
              <a:rPr lang="en-US" sz="3600" dirty="0">
                <a:latin typeface="Garamond"/>
                <a:ea typeface="+mn-lt"/>
                <a:cs typeface="+mn-lt"/>
              </a:rPr>
              <a:t>The interstitial glucose levels will be measured to see how they are influenced by Nox and lipolysis.</a:t>
            </a:r>
            <a:endParaRPr lang="en-US" dirty="0">
              <a:latin typeface="Garamond"/>
              <a:cs typeface="Calibri" panose="020F0502020204030204"/>
            </a:endParaRPr>
          </a:p>
          <a:p>
            <a:pPr lvl="1"/>
            <a:endParaRPr lang="en-US" sz="2000" dirty="0">
              <a:latin typeface="Garamond"/>
              <a:cs typeface="Calibri" panose="020F0502020204030204"/>
            </a:endParaRPr>
          </a:p>
          <a:p>
            <a:pPr lvl="1"/>
            <a:r>
              <a:rPr lang="en-US" sz="3600" dirty="0">
                <a:latin typeface="Garamond"/>
                <a:cs typeface="Calibri" panose="020F0502020204030204"/>
              </a:rPr>
              <a:t>We anticipate that overproduction of Nox-derived ROS in adipose</a:t>
            </a:r>
            <a:r>
              <a:rPr lang="en-US" sz="3600" dirty="0">
                <a:solidFill>
                  <a:srgbClr val="FF0000"/>
                </a:solidFill>
                <a:latin typeface="Garamond"/>
                <a:cs typeface="Calibri" panose="020F0502020204030204"/>
              </a:rPr>
              <a:t> </a:t>
            </a:r>
            <a:r>
              <a:rPr lang="en-US" sz="3600" dirty="0">
                <a:latin typeface="Garamond"/>
                <a:cs typeface="Calibri" panose="020F0502020204030204"/>
              </a:rPr>
              <a:t>tissue</a:t>
            </a:r>
            <a:r>
              <a:rPr lang="en-US" sz="3600" dirty="0">
                <a:solidFill>
                  <a:srgbClr val="FF0000"/>
                </a:solidFill>
                <a:latin typeface="Garamond"/>
                <a:cs typeface="Calibri" panose="020F0502020204030204"/>
              </a:rPr>
              <a:t> </a:t>
            </a:r>
            <a:r>
              <a:rPr lang="en-US" sz="3600" dirty="0">
                <a:latin typeface="Garamond"/>
                <a:cs typeface="Calibri" panose="020F0502020204030204"/>
              </a:rPr>
              <a:t>in people with obesity will cause an increase in lipolysis. Furthermore, Nox will have a greater effect on lipolysis and endothelial function through the ANP-mediated pathway than the isoproterenol (beta-adrenergic)-mediated pathway. </a:t>
            </a:r>
            <a:endParaRPr lang="en-US" sz="3600" dirty="0">
              <a:latin typeface="Garamond"/>
              <a:ea typeface="+mn-lt"/>
              <a:cs typeface="+mn-lt"/>
            </a:endParaRPr>
          </a:p>
        </p:txBody>
      </p:sp>
      <p:sp>
        <p:nvSpPr>
          <p:cNvPr id="26" name="TextBox 25">
            <a:extLst>
              <a:ext uri="{FF2B5EF4-FFF2-40B4-BE49-F238E27FC236}">
                <a16:creationId xmlns:a16="http://schemas.microsoft.com/office/drawing/2014/main" id="{6DC14CDA-918A-4DB0-BBCE-A50C5622BFFA}"/>
              </a:ext>
            </a:extLst>
          </p:cNvPr>
          <p:cNvSpPr txBox="1"/>
          <p:nvPr/>
        </p:nvSpPr>
        <p:spPr>
          <a:xfrm>
            <a:off x="30163560" y="21756958"/>
            <a:ext cx="1311286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rPr>
              <a:t>Clinical Implications</a:t>
            </a:r>
            <a:endParaRPr lang="en-US" b="1" dirty="0">
              <a:latin typeface="Garamond"/>
            </a:endParaRPr>
          </a:p>
        </p:txBody>
      </p:sp>
      <p:sp>
        <p:nvSpPr>
          <p:cNvPr id="28" name="TextBox 27">
            <a:extLst>
              <a:ext uri="{FF2B5EF4-FFF2-40B4-BE49-F238E27FC236}">
                <a16:creationId xmlns:a16="http://schemas.microsoft.com/office/drawing/2014/main" id="{38DC58BF-908D-4A90-A4A7-13E3C3364587}"/>
              </a:ext>
            </a:extLst>
          </p:cNvPr>
          <p:cNvSpPr txBox="1"/>
          <p:nvPr/>
        </p:nvSpPr>
        <p:spPr>
          <a:xfrm>
            <a:off x="30770728" y="22940638"/>
            <a:ext cx="12485171" cy="4917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Garamond"/>
                <a:ea typeface="+mn-lt"/>
                <a:cs typeface="+mn-lt"/>
              </a:rPr>
              <a:t>This research can play an important role in the mitigation of obesity and other vascular health diseases by pinpointing areas of focus for treatments, which can decrease the burden associated with treating obesity. Further, the implications of this area of research can be used to prevent the early progression of cardiovascular diseases as well as reduce later adverse events in patients. </a:t>
            </a:r>
            <a:endParaRPr lang="en-US" dirty="0">
              <a:latin typeface="Garamond"/>
              <a:ea typeface="+mn-lt"/>
              <a:cs typeface="+mn-lt"/>
            </a:endParaRPr>
          </a:p>
          <a:p>
            <a:endParaRPr lang="en-US" sz="3600" dirty="0">
              <a:latin typeface="Garamond"/>
              <a:cs typeface="Calibri" panose="020F0502020204030204"/>
            </a:endParaRPr>
          </a:p>
          <a:p>
            <a:pPr marL="285750" indent="-285750">
              <a:buFont typeface="Arial"/>
              <a:buChar char="•"/>
            </a:pPr>
            <a:endParaRPr lang="en-US" dirty="0">
              <a:latin typeface="Garamond"/>
            </a:endParaRPr>
          </a:p>
          <a:p>
            <a:endParaRPr lang="en-US" sz="3600" dirty="0">
              <a:latin typeface="Garamond"/>
              <a:ea typeface="+mn-lt"/>
              <a:cs typeface="+mn-lt"/>
            </a:endParaRPr>
          </a:p>
        </p:txBody>
      </p:sp>
      <p:sp>
        <p:nvSpPr>
          <p:cNvPr id="36" name="TextBox 35">
            <a:extLst>
              <a:ext uri="{FF2B5EF4-FFF2-40B4-BE49-F238E27FC236}">
                <a16:creationId xmlns:a16="http://schemas.microsoft.com/office/drawing/2014/main" id="{EBDFB00D-B628-41C5-AA52-6463E2C5F68C}"/>
              </a:ext>
            </a:extLst>
          </p:cNvPr>
          <p:cNvSpPr txBox="1"/>
          <p:nvPr/>
        </p:nvSpPr>
        <p:spPr>
          <a:xfrm>
            <a:off x="3686759" y="18228488"/>
            <a:ext cx="627430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rPr>
              <a:t>Study Schematic</a:t>
            </a:r>
            <a:endParaRPr lang="en-US" b="1" dirty="0">
              <a:latin typeface="Garamond"/>
            </a:endParaRPr>
          </a:p>
        </p:txBody>
      </p:sp>
      <p:sp>
        <p:nvSpPr>
          <p:cNvPr id="37" name="TextBox 36">
            <a:extLst>
              <a:ext uri="{FF2B5EF4-FFF2-40B4-BE49-F238E27FC236}">
                <a16:creationId xmlns:a16="http://schemas.microsoft.com/office/drawing/2014/main" id="{171C6DF3-E79F-4388-882A-6868C92F0346}"/>
              </a:ext>
            </a:extLst>
          </p:cNvPr>
          <p:cNvSpPr txBox="1"/>
          <p:nvPr/>
        </p:nvSpPr>
        <p:spPr>
          <a:xfrm>
            <a:off x="14142722" y="6556804"/>
            <a:ext cx="15829093" cy="10433625"/>
          </a:xfrm>
          <a:prstGeom prst="rect">
            <a:avLst/>
          </a:prstGeom>
          <a:noFill/>
          <a:ln w="127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Garamond"/>
                <a:ea typeface="+mn-lt"/>
                <a:cs typeface="+mn-lt"/>
              </a:rPr>
              <a:t>     Cardiovascular disease (CVD) has posed a serious health concern in the United States, as one third of the population has been diagnosed with having obesity. Identifying CVD risk factors, such as insulin resistance, is essential to preventing the onset of overt CVD and type 2 diabetes. Oxidative stress plays an important role in the development of insulin resistance and endothelial dysfunction, which both occur early in the progression of cardiometabolic diseases (</a:t>
            </a:r>
            <a:r>
              <a:rPr lang="en-US" sz="3200" dirty="0" err="1">
                <a:latin typeface="Garamond"/>
                <a:ea typeface="+mn-lt"/>
                <a:cs typeface="+mn-lt"/>
              </a:rPr>
              <a:t>Cersosimo</a:t>
            </a:r>
            <a:r>
              <a:rPr lang="en-US" sz="3200" dirty="0">
                <a:latin typeface="Garamond"/>
                <a:ea typeface="+mn-lt"/>
                <a:cs typeface="+mn-lt"/>
              </a:rPr>
              <a:t> and </a:t>
            </a:r>
            <a:r>
              <a:rPr lang="en-US" sz="3200" dirty="0" err="1">
                <a:latin typeface="Garamond"/>
                <a:ea typeface="+mn-lt"/>
                <a:cs typeface="+mn-lt"/>
              </a:rPr>
              <a:t>DeFronzo</a:t>
            </a:r>
            <a:r>
              <a:rPr lang="en-US" sz="3200" dirty="0">
                <a:latin typeface="Garamond"/>
                <a:ea typeface="+mn-lt"/>
                <a:cs typeface="+mn-lt"/>
              </a:rPr>
              <a:t>, 2006). Since oxidative stress and insulin resistance both occur in CVD and type 2 diabetes, it is important to study how they are related. The Hickner laboratory has identified NADPH oxidase (Nox) as a major contributor to endothelial dysfunction in people with obesity (La Favor et al. 2016) and others have shown that Nox is involved in adipose tissue dysfunction. Nox stimulates lipolysis in adipocytes, but this might not occur through the primary (beta-adrenergic) signaling pathway (Krawczyk et al. 2012). Insulin exerts metabolic effects on adipose tissue by suppressing lipolysis after a meal. When an individual becomes insulin resistant, there are impairments in fatty acid metabolism that affect vascular function in addition to blood glucose control (</a:t>
            </a:r>
            <a:r>
              <a:rPr lang="en-US" sz="3200" dirty="0" err="1">
                <a:latin typeface="Garamond"/>
                <a:ea typeface="+mn-lt"/>
                <a:cs typeface="+mn-lt"/>
              </a:rPr>
              <a:t>Cersosimo</a:t>
            </a:r>
            <a:r>
              <a:rPr lang="en-US" sz="3200" dirty="0">
                <a:latin typeface="Garamond"/>
                <a:ea typeface="+mn-lt"/>
                <a:cs typeface="+mn-lt"/>
              </a:rPr>
              <a:t> and </a:t>
            </a:r>
            <a:r>
              <a:rPr lang="en-US" sz="3200" dirty="0" err="1">
                <a:latin typeface="Garamond"/>
                <a:ea typeface="+mn-lt"/>
                <a:cs typeface="+mn-lt"/>
              </a:rPr>
              <a:t>DeFronzo</a:t>
            </a:r>
            <a:r>
              <a:rPr lang="en-US" sz="3200" dirty="0">
                <a:latin typeface="Garamond"/>
                <a:ea typeface="+mn-lt"/>
                <a:cs typeface="+mn-lt"/>
              </a:rPr>
              <a:t>, 2006). As a result, people with insulin resistance often have high blood levels of lipids and glucose. In addition, vasodilation is improperly regulated when insulin sensitivity is reduced, resulting in an inability to activate nitric oxide synthase (NOS) in the endothelium, which is responsible for NO synthesis (</a:t>
            </a:r>
            <a:r>
              <a:rPr lang="en-US" sz="3200" dirty="0" err="1">
                <a:latin typeface="Garamond"/>
                <a:ea typeface="+mn-lt"/>
                <a:cs typeface="+mn-lt"/>
              </a:rPr>
              <a:t>Cersosimo</a:t>
            </a:r>
            <a:r>
              <a:rPr lang="en-US" sz="3200" dirty="0">
                <a:latin typeface="Garamond"/>
                <a:ea typeface="+mn-lt"/>
                <a:cs typeface="+mn-lt"/>
              </a:rPr>
              <a:t> and </a:t>
            </a:r>
            <a:r>
              <a:rPr lang="en-US" sz="3200" dirty="0" err="1">
                <a:latin typeface="Garamond"/>
                <a:ea typeface="+mn-lt"/>
                <a:cs typeface="+mn-lt"/>
              </a:rPr>
              <a:t>DeFronzo</a:t>
            </a:r>
            <a:r>
              <a:rPr lang="en-US" sz="3200" dirty="0">
                <a:latin typeface="Garamond"/>
                <a:ea typeface="+mn-lt"/>
                <a:cs typeface="+mn-lt"/>
              </a:rPr>
              <a:t>, 2006). The endothelium is essential in the regulation of blood flow, blood pressure, delivery of nutrients, and disposal of waste build up from metabolic processes (</a:t>
            </a:r>
            <a:r>
              <a:rPr lang="en-US" sz="3200" dirty="0" err="1">
                <a:latin typeface="Garamond"/>
                <a:ea typeface="+mn-lt"/>
                <a:cs typeface="+mn-lt"/>
              </a:rPr>
              <a:t>Cersosimo</a:t>
            </a:r>
            <a:r>
              <a:rPr lang="en-US" sz="3200" dirty="0">
                <a:latin typeface="Garamond"/>
                <a:ea typeface="+mn-lt"/>
                <a:cs typeface="+mn-lt"/>
              </a:rPr>
              <a:t> and </a:t>
            </a:r>
            <a:r>
              <a:rPr lang="en-US" sz="3200" dirty="0" err="1">
                <a:latin typeface="Garamond"/>
                <a:ea typeface="+mn-lt"/>
                <a:cs typeface="+mn-lt"/>
              </a:rPr>
              <a:t>DeFronzo</a:t>
            </a:r>
            <a:r>
              <a:rPr lang="en-US" sz="3200" dirty="0">
                <a:latin typeface="Garamond"/>
                <a:ea typeface="+mn-lt"/>
                <a:cs typeface="+mn-lt"/>
              </a:rPr>
              <a:t>, 2006). When these processes are impaired, the risk of developing cardiometabolic disease is increased (</a:t>
            </a:r>
            <a:r>
              <a:rPr lang="en-US" sz="3200" dirty="0" err="1">
                <a:latin typeface="Garamond"/>
                <a:ea typeface="+mn-lt"/>
                <a:cs typeface="+mn-lt"/>
              </a:rPr>
              <a:t>Cersosimo</a:t>
            </a:r>
            <a:r>
              <a:rPr lang="en-US" sz="3200" dirty="0">
                <a:latin typeface="Garamond"/>
                <a:ea typeface="+mn-lt"/>
                <a:cs typeface="+mn-lt"/>
              </a:rPr>
              <a:t> and </a:t>
            </a:r>
            <a:r>
              <a:rPr lang="en-US" sz="3200" dirty="0" err="1">
                <a:latin typeface="Garamond"/>
                <a:ea typeface="+mn-lt"/>
                <a:cs typeface="+mn-lt"/>
              </a:rPr>
              <a:t>DeFronzo</a:t>
            </a:r>
            <a:r>
              <a:rPr lang="en-US" sz="3200" dirty="0">
                <a:latin typeface="Garamond"/>
                <a:ea typeface="+mn-lt"/>
                <a:cs typeface="+mn-lt"/>
              </a:rPr>
              <a:t>, 2006). </a:t>
            </a:r>
            <a:endParaRPr lang="en-US" sz="3200" dirty="0">
              <a:latin typeface="Garamond"/>
              <a:cs typeface="Calibri"/>
            </a:endParaRPr>
          </a:p>
        </p:txBody>
      </p:sp>
      <p:graphicFrame>
        <p:nvGraphicFramePr>
          <p:cNvPr id="38" name="Table 38">
            <a:extLst>
              <a:ext uri="{FF2B5EF4-FFF2-40B4-BE49-F238E27FC236}">
                <a16:creationId xmlns:a16="http://schemas.microsoft.com/office/drawing/2014/main" id="{6D7EC550-984C-4C36-B9CA-1654EB490B23}"/>
              </a:ext>
            </a:extLst>
          </p:cNvPr>
          <p:cNvGraphicFramePr>
            <a:graphicFrameLocks noGrp="1"/>
          </p:cNvGraphicFramePr>
          <p:nvPr>
            <p:extLst>
              <p:ext uri="{D42A27DB-BD31-4B8C-83A1-F6EECF244321}">
                <p14:modId xmlns:p14="http://schemas.microsoft.com/office/powerpoint/2010/main" val="14947494"/>
              </p:ext>
            </p:extLst>
          </p:nvPr>
        </p:nvGraphicFramePr>
        <p:xfrm>
          <a:off x="14142721" y="26412626"/>
          <a:ext cx="15361030" cy="5658560"/>
        </p:xfrm>
        <a:graphic>
          <a:graphicData uri="http://schemas.openxmlformats.org/drawingml/2006/table">
            <a:tbl>
              <a:tblPr firstRow="1" bandRow="1">
                <a:tableStyleId>{327F97BB-C833-4FB7-BDE5-3F7075034690}</a:tableStyleId>
              </a:tblPr>
              <a:tblGrid>
                <a:gridCol w="3237277">
                  <a:extLst>
                    <a:ext uri="{9D8B030D-6E8A-4147-A177-3AD203B41FA5}">
                      <a16:colId xmlns:a16="http://schemas.microsoft.com/office/drawing/2014/main" val="1649613068"/>
                    </a:ext>
                  </a:extLst>
                </a:gridCol>
                <a:gridCol w="5085118">
                  <a:extLst>
                    <a:ext uri="{9D8B030D-6E8A-4147-A177-3AD203B41FA5}">
                      <a16:colId xmlns:a16="http://schemas.microsoft.com/office/drawing/2014/main" val="2961969393"/>
                    </a:ext>
                  </a:extLst>
                </a:gridCol>
                <a:gridCol w="3198377">
                  <a:extLst>
                    <a:ext uri="{9D8B030D-6E8A-4147-A177-3AD203B41FA5}">
                      <a16:colId xmlns:a16="http://schemas.microsoft.com/office/drawing/2014/main" val="2278765660"/>
                    </a:ext>
                  </a:extLst>
                </a:gridCol>
                <a:gridCol w="3840258">
                  <a:extLst>
                    <a:ext uri="{9D8B030D-6E8A-4147-A177-3AD203B41FA5}">
                      <a16:colId xmlns:a16="http://schemas.microsoft.com/office/drawing/2014/main" val="1270747035"/>
                    </a:ext>
                  </a:extLst>
                </a:gridCol>
              </a:tblGrid>
              <a:tr h="1780221">
                <a:tc>
                  <a:txBody>
                    <a:bodyPr/>
                    <a:lstStyle/>
                    <a:p>
                      <a:pPr lvl="0" algn="ctr">
                        <a:buNone/>
                      </a:pPr>
                      <a:r>
                        <a:rPr lang="en-US" sz="5400" b="1">
                          <a:solidFill>
                            <a:schemeClr val="tx2"/>
                          </a:solidFill>
                          <a:latin typeface="Garamond"/>
                        </a:rPr>
                        <a:t>Day 1</a:t>
                      </a:r>
                    </a:p>
                  </a:txBody>
                  <a:tcPr anchor="ctr">
                    <a:solidFill>
                      <a:schemeClr val="accent2">
                        <a:lumMod val="20000"/>
                        <a:lumOff val="80000"/>
                      </a:schemeClr>
                    </a:solidFill>
                  </a:tcPr>
                </a:tc>
                <a:tc>
                  <a:txBody>
                    <a:bodyPr/>
                    <a:lstStyle/>
                    <a:p>
                      <a:pPr lvl="0" algn="ctr">
                        <a:lnSpc>
                          <a:spcPct val="100000"/>
                        </a:lnSpc>
                        <a:spcBef>
                          <a:spcPts val="0"/>
                        </a:spcBef>
                        <a:spcAft>
                          <a:spcPts val="0"/>
                        </a:spcAft>
                        <a:buNone/>
                      </a:pPr>
                      <a:r>
                        <a:rPr lang="en-US" sz="5400" b="1" i="0" u="none" strike="noStrike" noProof="0">
                          <a:solidFill>
                            <a:schemeClr val="tx2"/>
                          </a:solidFill>
                          <a:latin typeface="Garamond"/>
                        </a:rPr>
                        <a:t>Day 4</a:t>
                      </a:r>
                      <a:endParaRPr lang="en-US" sz="5400" b="1">
                        <a:solidFill>
                          <a:schemeClr val="tx2"/>
                        </a:solidFill>
                        <a:latin typeface="Garamond"/>
                      </a:endParaRPr>
                    </a:p>
                  </a:txBody>
                  <a:tcPr anchor="ctr">
                    <a:solidFill>
                      <a:schemeClr val="accent2">
                        <a:lumMod val="20000"/>
                        <a:lumOff val="80000"/>
                      </a:schemeClr>
                    </a:solidFill>
                  </a:tcPr>
                </a:tc>
                <a:tc>
                  <a:txBody>
                    <a:bodyPr/>
                    <a:lstStyle/>
                    <a:p>
                      <a:pPr lvl="0" algn="ctr">
                        <a:buNone/>
                      </a:pPr>
                      <a:r>
                        <a:rPr lang="en-US" sz="5400" b="1">
                          <a:solidFill>
                            <a:schemeClr val="tx2"/>
                          </a:solidFill>
                          <a:latin typeface="Garamond"/>
                        </a:rPr>
                        <a:t>Days</a:t>
                      </a:r>
                      <a:endParaRPr lang="en-US" sz="5400"/>
                    </a:p>
                    <a:p>
                      <a:pPr lvl="0" algn="ctr">
                        <a:buNone/>
                      </a:pPr>
                      <a:r>
                        <a:rPr lang="en-US" sz="5400" b="1">
                          <a:solidFill>
                            <a:schemeClr val="tx2"/>
                          </a:solidFill>
                          <a:latin typeface="Garamond"/>
                        </a:rPr>
                        <a:t>6 to 8</a:t>
                      </a:r>
                      <a:endParaRPr lang="en-US" sz="5400"/>
                    </a:p>
                  </a:txBody>
                  <a:tcPr anchor="ctr">
                    <a:solidFill>
                      <a:schemeClr val="accent2">
                        <a:lumMod val="20000"/>
                        <a:lumOff val="80000"/>
                      </a:schemeClr>
                    </a:solidFill>
                  </a:tcPr>
                </a:tc>
                <a:tc>
                  <a:txBody>
                    <a:bodyPr/>
                    <a:lstStyle/>
                    <a:p>
                      <a:pPr lvl="0" algn="ctr">
                        <a:lnSpc>
                          <a:spcPct val="100000"/>
                        </a:lnSpc>
                        <a:spcBef>
                          <a:spcPts val="0"/>
                        </a:spcBef>
                        <a:spcAft>
                          <a:spcPts val="0"/>
                        </a:spcAft>
                        <a:buNone/>
                      </a:pPr>
                      <a:r>
                        <a:rPr lang="en-US" sz="5400" b="1" i="0" u="none" strike="noStrike" noProof="0" dirty="0">
                          <a:solidFill>
                            <a:schemeClr val="tx2"/>
                          </a:solidFill>
                          <a:latin typeface="Garamond"/>
                        </a:rPr>
                        <a:t>Day 9</a:t>
                      </a:r>
                    </a:p>
                    <a:p>
                      <a:pPr lvl="0" algn="ctr">
                        <a:lnSpc>
                          <a:spcPct val="100000"/>
                        </a:lnSpc>
                        <a:spcBef>
                          <a:spcPts val="0"/>
                        </a:spcBef>
                        <a:spcAft>
                          <a:spcPts val="0"/>
                        </a:spcAft>
                        <a:buNone/>
                      </a:pPr>
                      <a:r>
                        <a:rPr lang="en-US" sz="5400" b="1" i="0" u="none" strike="noStrike" noProof="0" dirty="0">
                          <a:solidFill>
                            <a:schemeClr val="tx2"/>
                          </a:solidFill>
                          <a:latin typeface="Garamond"/>
                        </a:rPr>
                        <a:t>(Test Day)</a:t>
                      </a:r>
                      <a:endParaRPr lang="en-US" sz="5400" b="1" dirty="0">
                        <a:solidFill>
                          <a:schemeClr val="tx2"/>
                        </a:solidFill>
                        <a:latin typeface="Garamond"/>
                      </a:endParaRPr>
                    </a:p>
                  </a:txBody>
                  <a:tcPr>
                    <a:solidFill>
                      <a:schemeClr val="accent2">
                        <a:lumMod val="20000"/>
                        <a:lumOff val="80000"/>
                      </a:schemeClr>
                    </a:solidFill>
                  </a:tcPr>
                </a:tc>
                <a:extLst>
                  <a:ext uri="{0D108BD9-81ED-4DB2-BD59-A6C34878D82A}">
                    <a16:rowId xmlns:a16="http://schemas.microsoft.com/office/drawing/2014/main" val="1355775600"/>
                  </a:ext>
                </a:extLst>
              </a:tr>
              <a:tr h="3878339">
                <a:tc>
                  <a:txBody>
                    <a:bodyPr/>
                    <a:lstStyle/>
                    <a:p>
                      <a:pPr lvl="0" algn="ctr">
                        <a:buNone/>
                      </a:pPr>
                      <a:r>
                        <a:rPr lang="en-US" sz="4000" dirty="0">
                          <a:solidFill>
                            <a:schemeClr val="tx2"/>
                          </a:solidFill>
                          <a:latin typeface="Garamond"/>
                        </a:rPr>
                        <a:t>Screened, enrolled and tested for blood levels of lipids and glucose</a:t>
                      </a:r>
                    </a:p>
                  </a:txBody>
                  <a:tcPr>
                    <a:solidFill>
                      <a:schemeClr val="accent2">
                        <a:lumMod val="20000"/>
                        <a:lumOff val="80000"/>
                      </a:schemeClr>
                    </a:solidFill>
                  </a:tcPr>
                </a:tc>
                <a:tc>
                  <a:txBody>
                    <a:bodyPr/>
                    <a:lstStyle/>
                    <a:p>
                      <a:pPr algn="ctr"/>
                      <a:r>
                        <a:rPr lang="en-US" sz="4000" dirty="0">
                          <a:solidFill>
                            <a:schemeClr val="tx2"/>
                          </a:solidFill>
                          <a:latin typeface="Garamond"/>
                        </a:rPr>
                        <a:t>Body composition analysis (DXA scan) Brachial artery flow-mediated dilation, VO</a:t>
                      </a:r>
                      <a:r>
                        <a:rPr lang="en-US" sz="4000" baseline="-25000" dirty="0">
                          <a:solidFill>
                            <a:schemeClr val="tx2"/>
                          </a:solidFill>
                          <a:latin typeface="Garamond"/>
                        </a:rPr>
                        <a:t>2</a:t>
                      </a:r>
                      <a:r>
                        <a:rPr lang="en-US" sz="4000" dirty="0">
                          <a:solidFill>
                            <a:schemeClr val="tx2"/>
                          </a:solidFill>
                          <a:latin typeface="Garamond"/>
                        </a:rPr>
                        <a:t>peak tests</a:t>
                      </a:r>
                    </a:p>
                  </a:txBody>
                  <a:tcPr>
                    <a:solidFill>
                      <a:schemeClr val="accent2">
                        <a:lumMod val="20000"/>
                        <a:lumOff val="80000"/>
                      </a:schemeClr>
                    </a:solidFill>
                  </a:tcPr>
                </a:tc>
                <a:tc>
                  <a:txBody>
                    <a:bodyPr/>
                    <a:lstStyle/>
                    <a:p>
                      <a:pPr lvl="0" algn="ctr">
                        <a:lnSpc>
                          <a:spcPct val="100000"/>
                        </a:lnSpc>
                        <a:spcBef>
                          <a:spcPts val="0"/>
                        </a:spcBef>
                        <a:spcAft>
                          <a:spcPts val="0"/>
                        </a:spcAft>
                        <a:buNone/>
                      </a:pPr>
                      <a:r>
                        <a:rPr lang="en-US" sz="4000" b="0" i="0" u="none" strike="noStrike" noProof="0" dirty="0">
                          <a:solidFill>
                            <a:schemeClr val="tx2"/>
                          </a:solidFill>
                          <a:latin typeface="Garamond"/>
                        </a:rPr>
                        <a:t>3-Day Food Log</a:t>
                      </a:r>
                    </a:p>
                    <a:p>
                      <a:pPr lvl="0" algn="ctr">
                        <a:lnSpc>
                          <a:spcPct val="100000"/>
                        </a:lnSpc>
                        <a:spcBef>
                          <a:spcPts val="0"/>
                        </a:spcBef>
                        <a:spcAft>
                          <a:spcPts val="0"/>
                        </a:spcAft>
                        <a:buNone/>
                      </a:pPr>
                      <a:endParaRPr lang="en-US" sz="4000" b="0" i="0" u="none" strike="noStrike" noProof="0" dirty="0">
                        <a:solidFill>
                          <a:schemeClr val="tx2"/>
                        </a:solidFill>
                        <a:latin typeface="Garamond"/>
                      </a:endParaRPr>
                    </a:p>
                  </a:txBody>
                  <a:tcPr>
                    <a:solidFill>
                      <a:schemeClr val="accent2">
                        <a:lumMod val="20000"/>
                        <a:lumOff val="80000"/>
                      </a:schemeClr>
                    </a:solidFill>
                  </a:tcPr>
                </a:tc>
                <a:tc>
                  <a:txBody>
                    <a:bodyPr/>
                    <a:lstStyle/>
                    <a:p>
                      <a:pPr algn="ctr"/>
                      <a:r>
                        <a:rPr lang="en-US" sz="4000" b="0" dirty="0">
                          <a:solidFill>
                            <a:schemeClr val="tx2"/>
                          </a:solidFill>
                          <a:latin typeface="Garamond"/>
                        </a:rPr>
                        <a:t>Microdialysis, hyperinsulinemic- euglycemic clamp</a:t>
                      </a:r>
                    </a:p>
                  </a:txBody>
                  <a:tcPr>
                    <a:solidFill>
                      <a:schemeClr val="accent2">
                        <a:lumMod val="20000"/>
                        <a:lumOff val="80000"/>
                      </a:schemeClr>
                    </a:solidFill>
                  </a:tcPr>
                </a:tc>
                <a:extLst>
                  <a:ext uri="{0D108BD9-81ED-4DB2-BD59-A6C34878D82A}">
                    <a16:rowId xmlns:a16="http://schemas.microsoft.com/office/drawing/2014/main" val="1477622209"/>
                  </a:ext>
                </a:extLst>
              </a:tr>
            </a:tbl>
          </a:graphicData>
        </a:graphic>
      </p:graphicFrame>
      <p:sp>
        <p:nvSpPr>
          <p:cNvPr id="21" name="TextBox 20">
            <a:extLst>
              <a:ext uri="{FF2B5EF4-FFF2-40B4-BE49-F238E27FC236}">
                <a16:creationId xmlns:a16="http://schemas.microsoft.com/office/drawing/2014/main" id="{F36B1A27-346E-4766-BF29-D9F9C772EA2B}"/>
              </a:ext>
            </a:extLst>
          </p:cNvPr>
          <p:cNvSpPr txBox="1"/>
          <p:nvPr/>
        </p:nvSpPr>
        <p:spPr>
          <a:xfrm>
            <a:off x="14389368" y="24183383"/>
            <a:ext cx="15114383"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ea typeface="+mn-lt"/>
                <a:cs typeface="+mn-lt"/>
              </a:rPr>
              <a:t>Study Protocol</a:t>
            </a:r>
          </a:p>
          <a:p>
            <a:pPr algn="ctr"/>
            <a:r>
              <a:rPr lang="en-US" sz="6600" b="1" u="sng" dirty="0">
                <a:solidFill>
                  <a:srgbClr val="821D14"/>
                </a:solidFill>
                <a:latin typeface="Garamond"/>
                <a:cs typeface="Calibri"/>
              </a:rPr>
              <a:t>(Example Timeline for One Participant)</a:t>
            </a:r>
          </a:p>
        </p:txBody>
      </p:sp>
      <p:sp>
        <p:nvSpPr>
          <p:cNvPr id="29" name="TextBox 28">
            <a:extLst>
              <a:ext uri="{FF2B5EF4-FFF2-40B4-BE49-F238E27FC236}">
                <a16:creationId xmlns:a16="http://schemas.microsoft.com/office/drawing/2014/main" id="{57E150F9-84FA-44FC-ABBC-9E59F4C2D973}"/>
              </a:ext>
            </a:extLst>
          </p:cNvPr>
          <p:cNvSpPr txBox="1"/>
          <p:nvPr/>
        </p:nvSpPr>
        <p:spPr>
          <a:xfrm>
            <a:off x="34176223" y="26431387"/>
            <a:ext cx="4969171" cy="1139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u="sng" dirty="0">
                <a:solidFill>
                  <a:srgbClr val="821D14"/>
                </a:solidFill>
                <a:latin typeface="Garamond"/>
              </a:rPr>
              <a:t>References</a:t>
            </a:r>
            <a:endParaRPr lang="en-US" dirty="0">
              <a:latin typeface="Garamond"/>
            </a:endParaRPr>
          </a:p>
        </p:txBody>
      </p:sp>
      <p:sp>
        <p:nvSpPr>
          <p:cNvPr id="30" name="TextBox 29">
            <a:extLst>
              <a:ext uri="{FF2B5EF4-FFF2-40B4-BE49-F238E27FC236}">
                <a16:creationId xmlns:a16="http://schemas.microsoft.com/office/drawing/2014/main" id="{2C216D7A-CE50-458A-855B-C2EF819CD388}"/>
              </a:ext>
            </a:extLst>
          </p:cNvPr>
          <p:cNvSpPr txBox="1"/>
          <p:nvPr/>
        </p:nvSpPr>
        <p:spPr>
          <a:xfrm>
            <a:off x="30613249" y="27031675"/>
            <a:ext cx="1278501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endParaRPr lang="en-US" sz="3600" dirty="0">
              <a:latin typeface="Garamond"/>
            </a:endParaRPr>
          </a:p>
          <a:p>
            <a:pPr marL="457200" indent="-457200"/>
            <a:r>
              <a:rPr lang="en-US" sz="3000" dirty="0" err="1">
                <a:latin typeface="Garamond"/>
                <a:ea typeface="+mn-lt"/>
                <a:cs typeface="+mn-lt"/>
              </a:rPr>
              <a:t>Cersosimo</a:t>
            </a:r>
            <a:r>
              <a:rPr lang="en-US" sz="3000" dirty="0">
                <a:latin typeface="Garamond"/>
                <a:ea typeface="+mn-lt"/>
                <a:cs typeface="+mn-lt"/>
              </a:rPr>
              <a:t> and </a:t>
            </a:r>
            <a:r>
              <a:rPr lang="en-US" sz="3000" dirty="0" err="1">
                <a:latin typeface="Garamond"/>
                <a:ea typeface="+mn-lt"/>
                <a:cs typeface="+mn-lt"/>
              </a:rPr>
              <a:t>DeFronzo</a:t>
            </a:r>
            <a:r>
              <a:rPr lang="en-US" sz="3000" dirty="0">
                <a:latin typeface="Garamond"/>
                <a:ea typeface="+mn-lt"/>
                <a:cs typeface="+mn-lt"/>
              </a:rPr>
              <a:t>. (2006). Insulin resistance and endothelial dysfunction: The road map to cardiovascular diseases. </a:t>
            </a:r>
            <a:r>
              <a:rPr lang="en-US" sz="3000" i="1" dirty="0">
                <a:latin typeface="Garamond"/>
                <a:ea typeface="+mn-lt"/>
                <a:cs typeface="+mn-lt"/>
              </a:rPr>
              <a:t>Diabetes/Metabolism Research and Reviews</a:t>
            </a:r>
            <a:r>
              <a:rPr lang="en-US" sz="3000" dirty="0">
                <a:latin typeface="Garamond"/>
                <a:ea typeface="+mn-lt"/>
                <a:cs typeface="+mn-lt"/>
              </a:rPr>
              <a:t>,  22(6), 423–436.</a:t>
            </a:r>
          </a:p>
          <a:p>
            <a:pPr marL="457200" indent="-457200"/>
            <a:r>
              <a:rPr lang="en-US" sz="3000" dirty="0">
                <a:latin typeface="Garamond"/>
                <a:ea typeface="+mn-lt"/>
                <a:cs typeface="+mn-lt"/>
              </a:rPr>
              <a:t>Krawczyk et al. (2012). Reactive oxygen species facilitate translocation of hormone sensitive lipase to the lipid droplet during lipolysis in human differentiated adipocytes. </a:t>
            </a:r>
            <a:r>
              <a:rPr lang="en-US" sz="3000" i="1" dirty="0" err="1">
                <a:latin typeface="Garamond"/>
                <a:ea typeface="+mn-lt"/>
                <a:cs typeface="+mn-lt"/>
              </a:rPr>
              <a:t>PLoS</a:t>
            </a:r>
            <a:r>
              <a:rPr lang="en-US" sz="3000" i="1" dirty="0">
                <a:latin typeface="Garamond"/>
                <a:ea typeface="+mn-lt"/>
                <a:cs typeface="+mn-lt"/>
              </a:rPr>
              <a:t> One</a:t>
            </a:r>
            <a:r>
              <a:rPr lang="en-US" sz="3000" dirty="0">
                <a:latin typeface="Garamond"/>
                <a:ea typeface="+mn-lt"/>
                <a:cs typeface="+mn-lt"/>
              </a:rPr>
              <a:t>, </a:t>
            </a:r>
            <a:r>
              <a:rPr lang="en-US" sz="3000" i="1" dirty="0">
                <a:latin typeface="Garamond"/>
                <a:ea typeface="+mn-lt"/>
                <a:cs typeface="+mn-lt"/>
              </a:rPr>
              <a:t>7</a:t>
            </a:r>
            <a:r>
              <a:rPr lang="en-US" sz="3000" dirty="0">
                <a:latin typeface="Garamond"/>
                <a:ea typeface="+mn-lt"/>
                <a:cs typeface="+mn-lt"/>
              </a:rPr>
              <a:t>(4), e34904.</a:t>
            </a:r>
          </a:p>
          <a:p>
            <a:pPr marL="457200" indent="-457200"/>
            <a:r>
              <a:rPr lang="en-US" sz="3000" dirty="0">
                <a:latin typeface="Garamond"/>
                <a:ea typeface="+mn-lt"/>
                <a:cs typeface="+mn-lt"/>
              </a:rPr>
              <a:t>La Favor et al. (2016). Microvascular endothelial dysfunction in sedentary, obese humans is mediated by NADPH Oxidase. </a:t>
            </a:r>
            <a:r>
              <a:rPr lang="en-US" sz="3000" i="1" dirty="0">
                <a:latin typeface="Garamond"/>
                <a:ea typeface="+mn-lt"/>
                <a:cs typeface="+mn-lt"/>
              </a:rPr>
              <a:t>Arteriosclerosis, Thrombosis, and Vascular Biology,36</a:t>
            </a:r>
            <a:r>
              <a:rPr lang="en-US" sz="3000" dirty="0">
                <a:latin typeface="Garamond"/>
                <a:ea typeface="+mn-lt"/>
                <a:cs typeface="+mn-lt"/>
              </a:rPr>
              <a:t>(12), 2412-2420.</a:t>
            </a:r>
            <a:endParaRPr lang="en-US" sz="3000" dirty="0">
              <a:cs typeface="Calibri" panose="020F0502020204030204"/>
            </a:endParaRPr>
          </a:p>
          <a:p>
            <a:pPr marL="457200" indent="-457200"/>
            <a:r>
              <a:rPr lang="en-US" sz="3000" dirty="0">
                <a:latin typeface="Garamond"/>
                <a:cs typeface="Calibri"/>
              </a:rPr>
              <a:t>Funding: National Institutes of Health-NHLBI (F31HL154642-01A1) PI: C. Meza.</a:t>
            </a:r>
            <a:endParaRPr lang="en-US" sz="3000" dirty="0">
              <a:cs typeface="Calibri" panose="020F0502020204030204"/>
            </a:endParaRPr>
          </a:p>
        </p:txBody>
      </p:sp>
      <p:sp>
        <p:nvSpPr>
          <p:cNvPr id="24" name="TextBox 23">
            <a:extLst>
              <a:ext uri="{FF2B5EF4-FFF2-40B4-BE49-F238E27FC236}">
                <a16:creationId xmlns:a16="http://schemas.microsoft.com/office/drawing/2014/main" id="{A6CF4458-58A3-49A9-8031-3DC4B5B44B5D}"/>
              </a:ext>
            </a:extLst>
          </p:cNvPr>
          <p:cNvSpPr txBox="1"/>
          <p:nvPr/>
        </p:nvSpPr>
        <p:spPr>
          <a:xfrm>
            <a:off x="4475950" y="5319171"/>
            <a:ext cx="4695925" cy="1141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rPr>
              <a:t>Abstract</a:t>
            </a:r>
            <a:endParaRPr lang="en-US" dirty="0">
              <a:latin typeface="Garamond"/>
            </a:endParaRPr>
          </a:p>
        </p:txBody>
      </p:sp>
      <p:sp>
        <p:nvSpPr>
          <p:cNvPr id="27" name="TextBox 26">
            <a:extLst>
              <a:ext uri="{FF2B5EF4-FFF2-40B4-BE49-F238E27FC236}">
                <a16:creationId xmlns:a16="http://schemas.microsoft.com/office/drawing/2014/main" id="{103E8D5B-45CF-43D0-A578-EAC6E454EFC2}"/>
              </a:ext>
            </a:extLst>
          </p:cNvPr>
          <p:cNvSpPr txBox="1"/>
          <p:nvPr/>
        </p:nvSpPr>
        <p:spPr>
          <a:xfrm>
            <a:off x="30282812" y="5352726"/>
            <a:ext cx="1257822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rPr>
              <a:t>Discussion</a:t>
            </a:r>
          </a:p>
        </p:txBody>
      </p:sp>
      <p:sp>
        <p:nvSpPr>
          <p:cNvPr id="2" name="TextBox 1">
            <a:extLst>
              <a:ext uri="{FF2B5EF4-FFF2-40B4-BE49-F238E27FC236}">
                <a16:creationId xmlns:a16="http://schemas.microsoft.com/office/drawing/2014/main" id="{E6EBA68F-99E4-42F6-8C74-490A754069D2}"/>
              </a:ext>
            </a:extLst>
          </p:cNvPr>
          <p:cNvSpPr txBox="1"/>
          <p:nvPr/>
        </p:nvSpPr>
        <p:spPr>
          <a:xfrm>
            <a:off x="1209890" y="6550250"/>
            <a:ext cx="12445990"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Garamond"/>
                <a:ea typeface="+mn-lt"/>
                <a:cs typeface="+mn-lt"/>
              </a:rPr>
              <a:t>Vascular and metabolic dysfunction both occur in obesity, and increased NADPH oxidative (Nox) activity has emerged as a key event in the development of cardiometabolic diseases. Data from the Hickner laboratory has identified that Nox is a major determinant of vascular complications in people with obesity. There is, however, limited research in humans that integrates the effects of Nox in vascular and metabolic tissues. Cell culture studies have identified Nox as a stimulus of lipolysis, which is the process of breaking down stored triglycerides and releasing them into the bloodstream. The overall goal of this study is to understand if Nox in adipose tissue and the adipose vasculature contribute to elevated blood glucose profiles through heightened rates of lipolysis</a:t>
            </a:r>
            <a:r>
              <a:rPr lang="en-US" sz="3600" dirty="0">
                <a:solidFill>
                  <a:srgbClr val="FF0000"/>
                </a:solidFill>
                <a:latin typeface="Garamond"/>
                <a:ea typeface="+mn-lt"/>
                <a:cs typeface="+mn-lt"/>
              </a:rPr>
              <a:t> </a:t>
            </a:r>
            <a:r>
              <a:rPr lang="en-US" sz="3600" dirty="0">
                <a:latin typeface="Garamond"/>
                <a:ea typeface="+mn-lt"/>
                <a:cs typeface="+mn-lt"/>
              </a:rPr>
              <a:t>and subsequent increased gluconeogenesis and hepatic glucose output.</a:t>
            </a:r>
          </a:p>
        </p:txBody>
      </p:sp>
      <p:pic>
        <p:nvPicPr>
          <p:cNvPr id="3" name="Picture 9" descr="Diagram&#10;&#10;Description automatically generated">
            <a:extLst>
              <a:ext uri="{FF2B5EF4-FFF2-40B4-BE49-F238E27FC236}">
                <a16:creationId xmlns:a16="http://schemas.microsoft.com/office/drawing/2014/main" id="{26A98917-B8F7-4E7B-96FB-7E8202782E26}"/>
              </a:ext>
            </a:extLst>
          </p:cNvPr>
          <p:cNvPicPr>
            <a:picLocks noChangeAspect="1"/>
          </p:cNvPicPr>
          <p:nvPr/>
        </p:nvPicPr>
        <p:blipFill rotWithShape="1">
          <a:blip r:embed="rId5"/>
          <a:srcRect t="990" r="297" b="448"/>
          <a:stretch/>
        </p:blipFill>
        <p:spPr>
          <a:xfrm>
            <a:off x="2601293" y="27269882"/>
            <a:ext cx="8378261" cy="4966061"/>
          </a:xfrm>
          <a:prstGeom prst="rect">
            <a:avLst/>
          </a:prstGeom>
        </p:spPr>
      </p:pic>
      <p:sp>
        <p:nvSpPr>
          <p:cNvPr id="31" name="TextBox 30">
            <a:extLst>
              <a:ext uri="{FF2B5EF4-FFF2-40B4-BE49-F238E27FC236}">
                <a16:creationId xmlns:a16="http://schemas.microsoft.com/office/drawing/2014/main" id="{CA252AF3-B212-4E34-B88B-7058AE66CBEF}"/>
              </a:ext>
            </a:extLst>
          </p:cNvPr>
          <p:cNvSpPr txBox="1"/>
          <p:nvPr/>
        </p:nvSpPr>
        <p:spPr>
          <a:xfrm>
            <a:off x="614774" y="25759753"/>
            <a:ext cx="1257822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u="sng" dirty="0">
                <a:solidFill>
                  <a:srgbClr val="821D14"/>
                </a:solidFill>
                <a:latin typeface="Garamond"/>
              </a:rPr>
              <a:t>Lipolysis</a:t>
            </a:r>
          </a:p>
        </p:txBody>
      </p:sp>
    </p:spTree>
    <p:extLst>
      <p:ext uri="{BB962C8B-B14F-4D97-AF65-F5344CB8AC3E}">
        <p14:creationId xmlns:p14="http://schemas.microsoft.com/office/powerpoint/2010/main" val="1232169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1146</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Hickner</dc:creator>
  <cp:lastModifiedBy>Cesar Meza</cp:lastModifiedBy>
  <cp:revision>1</cp:revision>
  <dcterms:created xsi:type="dcterms:W3CDTF">2022-02-28T23:23:26Z</dcterms:created>
  <dcterms:modified xsi:type="dcterms:W3CDTF">2022-03-17T14:45:59Z</dcterms:modified>
</cp:coreProperties>
</file>